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983332df9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983332df9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a518c94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a518c94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a518c949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a518c949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983332df9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983332df9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a518c9496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7a518c9496_2_5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a518c949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a518c949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a518c94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a518c94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983332d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983332d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983332df9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983332df9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a518c949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a518c949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983332df9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983332df9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a518c949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a518c949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a518c94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a518c94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a518c949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a518c949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6.gif"/><Relationship Id="rId5" Type="http://schemas.openxmlformats.org/officeDocument/2006/relationships/image" Target="../media/image10.png"/><Relationship Id="rId6" Type="http://schemas.openxmlformats.org/officeDocument/2006/relationships/image" Target="../media/image3.gif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eia.gov/state/print.php?sid=N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mojipedia.org/cross-mark" TargetMode="External"/><Relationship Id="rId4" Type="http://schemas.openxmlformats.org/officeDocument/2006/relationships/hyperlink" Target="https://emojipedia.org/cross-mark" TargetMode="External"/><Relationship Id="rId5" Type="http://schemas.openxmlformats.org/officeDocument/2006/relationships/hyperlink" Target="https://emojipedia.org/cross-mark" TargetMode="External"/><Relationship Id="rId6" Type="http://schemas.openxmlformats.org/officeDocument/2006/relationships/hyperlink" Target="https://emojipedia.org/cross-mar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34400" y="633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Flaring in the oil and gas Industry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568025" y="1349650"/>
            <a:ext cx="76887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Gas flaring: is the burning of natural gas associated with oil extraction.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process of crude oil extraction produces a byproduct of a mixture of Hydrocarbon gases, most notably , Methane (CH4).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Since oil production mostly happen in stranded locations, the norm in the industry has been burning the gas, hence the name flaring.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Over a 100-year period, </a:t>
            </a:r>
            <a:r>
              <a:rPr lang="en"/>
              <a:t>Methane has</a:t>
            </a:r>
            <a:r>
              <a:rPr lang="en"/>
              <a:t> a Global Warming Potential (GWP) that is 34x that of CO2. Making this issue a major climate concern.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529050" y="73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63" name="Google Shape;163;p23"/>
          <p:cNvGrpSpPr/>
          <p:nvPr/>
        </p:nvGrpSpPr>
        <p:grpSpPr>
          <a:xfrm>
            <a:off x="11002" y="1619729"/>
            <a:ext cx="1863450" cy="2103749"/>
            <a:chOff x="14669" y="2159638"/>
            <a:chExt cx="2484600" cy="2804998"/>
          </a:xfrm>
        </p:grpSpPr>
        <p:pic>
          <p:nvPicPr>
            <p:cNvPr descr="Free Oil Industry Animated GIF Icon pack 2 - Google Slides - PPT &amp; Google  Slides Download" id="164" name="Google Shape;164;p23"/>
            <p:cNvPicPr preferRelativeResize="0"/>
            <p:nvPr/>
          </p:nvPicPr>
          <p:blipFill rotWithShape="1">
            <a:blip r:embed="rId3">
              <a:alphaModFix/>
            </a:blip>
            <a:srcRect b="51884" l="39995" r="40152" t="2102"/>
            <a:stretch/>
          </p:blipFill>
          <p:spPr>
            <a:xfrm>
              <a:off x="437725" y="2159638"/>
              <a:ext cx="1638636" cy="2137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3"/>
            <p:cNvSpPr txBox="1"/>
            <p:nvPr/>
          </p:nvSpPr>
          <p:spPr>
            <a:xfrm>
              <a:off x="14669" y="4420736"/>
              <a:ext cx="24846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Waste gas from oil production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3"/>
          <p:cNvGrpSpPr/>
          <p:nvPr/>
        </p:nvGrpSpPr>
        <p:grpSpPr>
          <a:xfrm>
            <a:off x="4315514" y="1709095"/>
            <a:ext cx="2031828" cy="1725318"/>
            <a:chOff x="8861142" y="2334953"/>
            <a:chExt cx="2844900" cy="2415735"/>
          </a:xfrm>
        </p:grpSpPr>
        <p:sp>
          <p:nvSpPr>
            <p:cNvPr id="167" name="Google Shape;167;p23"/>
            <p:cNvSpPr txBox="1"/>
            <p:nvPr/>
          </p:nvSpPr>
          <p:spPr>
            <a:xfrm>
              <a:off x="8861142" y="2334953"/>
              <a:ext cx="28449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power intensive computing</a:t>
              </a:r>
              <a:endParaRPr b="1" i="0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Bitcoin Uses More Electricity Than Many Countries. How Is That Possible? -  The New York Times" id="168" name="Google Shape;168;p23"/>
            <p:cNvPicPr preferRelativeResize="0"/>
            <p:nvPr/>
          </p:nvPicPr>
          <p:blipFill rotWithShape="1">
            <a:blip r:embed="rId4">
              <a:alphaModFix/>
            </a:blip>
            <a:srcRect b="0" l="9307" r="7511" t="0"/>
            <a:stretch/>
          </p:blipFill>
          <p:spPr>
            <a:xfrm>
              <a:off x="9007171" y="2659422"/>
              <a:ext cx="2609280" cy="20912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23"/>
          <p:cNvGrpSpPr/>
          <p:nvPr/>
        </p:nvGrpSpPr>
        <p:grpSpPr>
          <a:xfrm>
            <a:off x="2419975" y="1712893"/>
            <a:ext cx="1350227" cy="1522633"/>
            <a:chOff x="3126569" y="2082885"/>
            <a:chExt cx="1967400" cy="2218612"/>
          </a:xfrm>
        </p:grpSpPr>
        <p:pic>
          <p:nvPicPr>
            <p:cNvPr descr="Electric generator - Free technology icons" id="170" name="Google Shape;170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62262" y="2605631"/>
              <a:ext cx="1695866" cy="16958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3"/>
            <p:cNvSpPr txBox="1"/>
            <p:nvPr/>
          </p:nvSpPr>
          <p:spPr>
            <a:xfrm>
              <a:off x="3126569" y="2082885"/>
              <a:ext cx="19674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Power generation </a:t>
              </a:r>
              <a:endParaRPr b="1" i="0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23"/>
          <p:cNvGrpSpPr/>
          <p:nvPr/>
        </p:nvGrpSpPr>
        <p:grpSpPr>
          <a:xfrm>
            <a:off x="6892669" y="1712906"/>
            <a:ext cx="2152890" cy="1848796"/>
            <a:chOff x="5730325" y="2273675"/>
            <a:chExt cx="2870520" cy="2465061"/>
          </a:xfrm>
        </p:grpSpPr>
        <p:sp>
          <p:nvSpPr>
            <p:cNvPr id="173" name="Google Shape;173;p23"/>
            <p:cNvSpPr txBox="1"/>
            <p:nvPr/>
          </p:nvSpPr>
          <p:spPr>
            <a:xfrm>
              <a:off x="6426179" y="4420736"/>
              <a:ext cx="147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202124"/>
                  </a:solidFill>
                  <a:latin typeface="Arial"/>
                  <a:ea typeface="Arial"/>
                  <a:cs typeface="Arial"/>
                  <a:sym typeface="Arial"/>
                </a:rPr>
                <a:t>“our app”</a:t>
              </a:r>
              <a:endParaRPr b="1" i="0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Empowering Businesses with Cutting-Edge Web Development Solutions | CodSoft" id="174" name="Google Shape;174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30325" y="2273675"/>
              <a:ext cx="2870520" cy="19430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Up arrow png images | PNGWing" id="175" name="Google Shape;17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9970" y="2225914"/>
            <a:ext cx="910013" cy="910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 arrow png images | PNGWing" id="176" name="Google Shape;17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442" y="2225914"/>
            <a:ext cx="910013" cy="910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 arrow png images | PNGWing" id="177" name="Google Shape;17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3923" y="2225914"/>
            <a:ext cx="910013" cy="91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467825" y="65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our Solution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457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	Provide an additional stream of income for oil and gas </a:t>
            </a:r>
            <a:r>
              <a:rPr lang="en"/>
              <a:t>companies.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2-	Provide clean and affordable energy for power intensive computing projects.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545750" y="622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545750" y="13274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Reducing the carbon footprint of the oil and gas industry, achieving so in an economically </a:t>
            </a:r>
            <a:r>
              <a:rPr lang="en"/>
              <a:t>feasible</a:t>
            </a:r>
            <a:r>
              <a:rPr lang="en"/>
              <a:t> manner.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Computing power on demand.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Providing a cost effective solution for power intensive computing, such as: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1- </a:t>
            </a:r>
            <a:r>
              <a:rPr lang="en"/>
              <a:t>Blockchain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2- AI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3- Quantum computing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6"/>
          <p:cNvGrpSpPr/>
          <p:nvPr/>
        </p:nvGrpSpPr>
        <p:grpSpPr>
          <a:xfrm>
            <a:off x="-133350" y="-97304"/>
            <a:ext cx="9277350" cy="5654332"/>
            <a:chOff x="-177800" y="-129739"/>
            <a:chExt cx="12369801" cy="7539110"/>
          </a:xfrm>
        </p:grpSpPr>
        <p:pic>
          <p:nvPicPr>
            <p:cNvPr descr="430+ Abu Dhabi City Illustrations, Royalty-Free Vector Graphics &amp; Clip Art  - iStock | Abu dhabi city view, Abu dhabi city night" id="195" name="Google Shape;195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77800" y="-129739"/>
              <a:ext cx="12369801" cy="7539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6"/>
            <p:cNvSpPr/>
            <p:nvPr/>
          </p:nvSpPr>
          <p:spPr>
            <a:xfrm>
              <a:off x="3873500" y="0"/>
              <a:ext cx="3873600" cy="1714500"/>
            </a:xfrm>
            <a:prstGeom prst="rect">
              <a:avLst/>
            </a:prstGeom>
            <a:solidFill>
              <a:srgbClr val="EFF8F7"/>
            </a:solidFill>
            <a:ln cap="flat" cmpd="sng" w="12700">
              <a:solidFill>
                <a:srgbClr val="EFF8F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6"/>
          <p:cNvSpPr txBox="1"/>
          <p:nvPr/>
        </p:nvSpPr>
        <p:spPr>
          <a:xfrm>
            <a:off x="295275" y="154714"/>
            <a:ext cx="8553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UAE has succeeded in reducing flaring of natural gas from the oil and gas industry since the 1990s and its policy is shifting from minimal flaring to zero-tolerance.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473400" y="65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690475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https://www.eia.gov/state/print.php?sid=NY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63"/>
            <a:ext cx="9144003" cy="5054376"/>
          </a:xfrm>
          <a:prstGeom prst="rect">
            <a:avLst/>
          </a:prstGeom>
          <a:noFill/>
          <a:ln cap="flat" cmpd="sng" w="9525">
            <a:solidFill>
              <a:srgbClr val="FFF1E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5"/>
          <p:cNvSpPr/>
          <p:nvPr/>
        </p:nvSpPr>
        <p:spPr>
          <a:xfrm>
            <a:off x="5536725" y="1772150"/>
            <a:ext cx="1290000" cy="2590200"/>
          </a:xfrm>
          <a:prstGeom prst="rect">
            <a:avLst/>
          </a:prstGeom>
          <a:solidFill>
            <a:srgbClr val="FFF1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540175" y="578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341550"/>
            <a:ext cx="8520600" cy="3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1-	Around 140 billion cubic meters of natural gas is flared globally each year.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0" marL="885825" rtl="0" algn="l"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City Consumption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○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In 2020, New York uses around 60 TWh of electricity per year.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○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813 TWh could power a city of New York's magnitude for over 16 year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Data 	Centers: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○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In 2020, d</a:t>
            </a: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ata centers worldwide consumed an estimated 200 TWh.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○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813 TWh could power the world's data centers for a little over 4 years</a:t>
            </a:r>
            <a:endParaRPr sz="1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642025" y="556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Exiting Flare Solutions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233375" y="1256150"/>
            <a:ext cx="36888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1- On-site power generation: 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Technique: Gas turbines combust the natural gas to produce hot gases that spin a turbine, generating electricity.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Advantages: Provides a reliable and continuous power source.</a:t>
            </a:r>
            <a:endParaRPr sz="1100"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883400" y="645125"/>
            <a:ext cx="36888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130"/>
              <a:t>2- 	Gas reinjection</a:t>
            </a:r>
            <a:r>
              <a:rPr lang="en" sz="1130"/>
              <a:t>: </a:t>
            </a:r>
            <a:endParaRPr sz="1130"/>
          </a:p>
          <a:p>
            <a:pPr indent="-30035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30"/>
              <a:buChar char="-"/>
            </a:pPr>
            <a:r>
              <a:rPr lang="en" sz="1130"/>
              <a:t>Technique: This involves taking the associated gas and pumping it back into the underground oil reservoir.</a:t>
            </a:r>
            <a:endParaRPr sz="1130"/>
          </a:p>
          <a:p>
            <a:pPr indent="-3003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0"/>
              <a:buChar char="-"/>
            </a:pPr>
            <a:r>
              <a:rPr lang="en" sz="1130"/>
              <a:t>Advantages: Injected gas can sometimes be used as part of EOR (Enhanced Oil Recovery) techniques to increase reservoir pressure and push more oil towards production wells.</a:t>
            </a:r>
            <a:endParaRPr sz="11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13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62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" name="Google Shape;115;p17"/>
          <p:cNvCxnSpPr>
            <a:stCxn id="112" idx="0"/>
          </p:cNvCxnSpPr>
          <p:nvPr/>
        </p:nvCxnSpPr>
        <p:spPr>
          <a:xfrm>
            <a:off x="4486375" y="556050"/>
            <a:ext cx="5400" cy="425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175" y="2286672"/>
            <a:ext cx="3491575" cy="26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850" y="2655250"/>
            <a:ext cx="2934709" cy="22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539950" y="3946700"/>
            <a:ext cx="745800" cy="4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642025" y="3974900"/>
            <a:ext cx="4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-9" l="12948" r="2420" t="8942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699800" y="65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Existing solutions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298225" y="1382000"/>
            <a:ext cx="346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</a:t>
            </a:r>
            <a:r>
              <a:rPr lang="en"/>
              <a:t>On-site power generation: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Since oil extraction is mostly done in remote locations, building new transmission lines costs 300,000$ to 3 million $ per mile.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average cost of storing electricity in lithium -ion batteries is 132$ per kilowatt/hour. An 8 MW transformer is usually installed on smaller scale production sites.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5060900" y="1343250"/>
            <a:ext cx="346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	Gas reinjection: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Requires significant investment in gas compression and injection equipment. Which can have severe profit margin cuts on smaller sized projects.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always suitable for all reservoir types or conditions.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 flipH="1">
            <a:off x="4508900" y="1226900"/>
            <a:ext cx="15900" cy="3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9"/>
          <p:cNvSpPr txBox="1"/>
          <p:nvPr/>
        </p:nvSpPr>
        <p:spPr>
          <a:xfrm>
            <a:off x="3573725" y="1057825"/>
            <a:ext cx="1413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u="sng">
                <a:solidFill>
                  <a:schemeClr val="hlink"/>
                </a:solidFill>
                <a:hlinkClick r:id="rId3"/>
              </a:rPr>
              <a:t>❌</a:t>
            </a:r>
            <a:endParaRPr sz="4400"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7665125" y="1057825"/>
            <a:ext cx="1413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u="sng">
                <a:solidFill>
                  <a:schemeClr val="hlink"/>
                </a:solidFill>
                <a:hlinkClick r:id="rId5"/>
              </a:rPr>
              <a:t>❌</a:t>
            </a:r>
            <a:endParaRPr sz="4400" u="sng">
              <a:solidFill>
                <a:schemeClr val="hlink"/>
              </a:solidFill>
              <a:hlinkClick r:id="rId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495650" y="684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solution: Computing power on demand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06575" y="1316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</a:rPr>
              <a:t>Traditional on-site power generation + Modular data centers.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17074" l="0" r="0" t="22183"/>
          <a:stretch/>
        </p:blipFill>
        <p:spPr>
          <a:xfrm>
            <a:off x="1416825" y="2380375"/>
            <a:ext cx="6436199" cy="26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47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21321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